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8" r:id="rId1"/>
  </p:sldMasterIdLst>
  <p:sldIdLst>
    <p:sldId id="260" r:id="rId2"/>
    <p:sldId id="261" r:id="rId3"/>
    <p:sldId id="259" r:id="rId4"/>
  </p:sldIdLst>
  <p:sldSz cx="8640763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7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0"/>
    <p:restoredTop sz="94643"/>
  </p:normalViewPr>
  <p:slideViewPr>
    <p:cSldViewPr snapToGrid="0" snapToObjects="1">
      <p:cViewPr>
        <p:scale>
          <a:sx n="71" d="100"/>
          <a:sy n="71" d="100"/>
        </p:scale>
        <p:origin x="-1062" y="-924"/>
      </p:cViewPr>
      <p:guideLst>
        <p:guide orient="horz" pos="2160"/>
        <p:guide pos="27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000" y="-8468"/>
            <a:ext cx="866657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8374" y="2404534"/>
            <a:ext cx="5506047" cy="1646302"/>
          </a:xfrm>
        </p:spPr>
        <p:txBody>
          <a:bodyPr anchor="b">
            <a:noAutofit/>
          </a:bodyPr>
          <a:lstStyle>
            <a:lvl1pPr algn="r">
              <a:defRPr sz="5103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8374" y="4050835"/>
            <a:ext cx="5506047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8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2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6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51" y="609600"/>
            <a:ext cx="5998370" cy="3403600"/>
          </a:xfrm>
        </p:spPr>
        <p:txBody>
          <a:bodyPr anchor="ctr">
            <a:normAutofit/>
          </a:bodyPr>
          <a:lstStyle>
            <a:lvl1pPr algn="l">
              <a:defRPr sz="4158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51" y="4470400"/>
            <a:ext cx="599837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240" y="609600"/>
            <a:ext cx="5738001" cy="3022600"/>
          </a:xfrm>
        </p:spPr>
        <p:txBody>
          <a:bodyPr anchor="ctr">
            <a:normAutofit/>
          </a:bodyPr>
          <a:lstStyle>
            <a:lvl1pPr algn="l">
              <a:defRPr sz="4158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40477" y="3632200"/>
            <a:ext cx="512152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1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54" indent="0">
              <a:buFontTx/>
              <a:buNone/>
              <a:defRPr/>
            </a:lvl2pPr>
            <a:lvl3pPr marL="864108" indent="0">
              <a:buFontTx/>
              <a:buNone/>
              <a:defRPr/>
            </a:lvl3pPr>
            <a:lvl4pPr marL="1296162" indent="0">
              <a:buFontTx/>
              <a:buNone/>
              <a:defRPr/>
            </a:lvl4pPr>
            <a:lvl5pPr marL="1728216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49" y="4470400"/>
            <a:ext cx="599837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4" name="TextBox 23"/>
          <p:cNvSpPr txBox="1"/>
          <p:nvPr/>
        </p:nvSpPr>
        <p:spPr>
          <a:xfrm>
            <a:off x="456145" y="790378"/>
            <a:ext cx="432151" cy="584776"/>
          </a:xfrm>
          <a:prstGeom prst="rect">
            <a:avLst/>
          </a:prstGeom>
        </p:spPr>
        <p:txBody>
          <a:bodyPr vert="horz" lIns="86408" tIns="43204" rIns="86408" bIns="43204" rtlCol="0" anchor="ctr">
            <a:noAutofit/>
          </a:bodyPr>
          <a:lstStyle/>
          <a:p>
            <a:pPr lvl="0"/>
            <a:r>
              <a:rPr lang="en-US" sz="756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76342" y="2886556"/>
            <a:ext cx="432151" cy="584776"/>
          </a:xfrm>
          <a:prstGeom prst="rect">
            <a:avLst/>
          </a:prstGeom>
        </p:spPr>
        <p:txBody>
          <a:bodyPr vert="horz" lIns="86408" tIns="43204" rIns="86408" bIns="43204" rtlCol="0" anchor="ctr">
            <a:noAutofit/>
          </a:bodyPr>
          <a:lstStyle/>
          <a:p>
            <a:pPr lvl="0"/>
            <a:r>
              <a:rPr lang="en-US" sz="756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49" y="1931988"/>
            <a:ext cx="5998371" cy="2595460"/>
          </a:xfrm>
        </p:spPr>
        <p:txBody>
          <a:bodyPr anchor="b">
            <a:normAutofit/>
          </a:bodyPr>
          <a:lstStyle>
            <a:lvl1pPr algn="l">
              <a:defRPr sz="4158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49" y="4527448"/>
            <a:ext cx="599837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240" y="609600"/>
            <a:ext cx="5738001" cy="3022600"/>
          </a:xfrm>
        </p:spPr>
        <p:txBody>
          <a:bodyPr anchor="ctr">
            <a:normAutofit/>
          </a:bodyPr>
          <a:lstStyle>
            <a:lvl1pPr algn="l">
              <a:defRPr sz="4158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6048" y="4013200"/>
            <a:ext cx="599837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6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054" indent="0">
              <a:buFontTx/>
              <a:buNone/>
              <a:defRPr/>
            </a:lvl2pPr>
            <a:lvl3pPr marL="864108" indent="0">
              <a:buFontTx/>
              <a:buNone/>
              <a:defRPr/>
            </a:lvl3pPr>
            <a:lvl4pPr marL="1296162" indent="0">
              <a:buFontTx/>
              <a:buNone/>
              <a:defRPr/>
            </a:lvl4pPr>
            <a:lvl5pPr marL="1728216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49" y="4527448"/>
            <a:ext cx="599837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4" name="TextBox 23"/>
          <p:cNvSpPr txBox="1"/>
          <p:nvPr/>
        </p:nvSpPr>
        <p:spPr>
          <a:xfrm>
            <a:off x="456145" y="790378"/>
            <a:ext cx="432151" cy="584776"/>
          </a:xfrm>
          <a:prstGeom prst="rect">
            <a:avLst/>
          </a:prstGeom>
        </p:spPr>
        <p:txBody>
          <a:bodyPr vert="horz" lIns="86408" tIns="43204" rIns="86408" bIns="43204" rtlCol="0" anchor="ctr">
            <a:noAutofit/>
          </a:bodyPr>
          <a:lstStyle/>
          <a:p>
            <a:pPr lvl="0"/>
            <a:r>
              <a:rPr lang="en-US" sz="756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76342" y="2886556"/>
            <a:ext cx="432151" cy="584776"/>
          </a:xfrm>
          <a:prstGeom prst="rect">
            <a:avLst/>
          </a:prstGeom>
        </p:spPr>
        <p:txBody>
          <a:bodyPr vert="horz" lIns="86408" tIns="43204" rIns="86408" bIns="43204" rtlCol="0" anchor="ctr">
            <a:noAutofit/>
          </a:bodyPr>
          <a:lstStyle/>
          <a:p>
            <a:pPr lvl="0"/>
            <a:r>
              <a:rPr lang="en-US" sz="756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955" y="609600"/>
            <a:ext cx="5992465" cy="3022600"/>
          </a:xfrm>
        </p:spPr>
        <p:txBody>
          <a:bodyPr anchor="ctr">
            <a:normAutofit/>
          </a:bodyPr>
          <a:lstStyle>
            <a:lvl1pPr algn="l">
              <a:defRPr sz="4158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6048" y="4013200"/>
            <a:ext cx="599837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68">
                <a:solidFill>
                  <a:schemeClr val="accent1"/>
                </a:solidFill>
              </a:defRPr>
            </a:lvl1pPr>
            <a:lvl2pPr marL="432054" indent="0">
              <a:buFontTx/>
              <a:buNone/>
              <a:defRPr/>
            </a:lvl2pPr>
            <a:lvl3pPr marL="864108" indent="0">
              <a:buFontTx/>
              <a:buNone/>
              <a:defRPr/>
            </a:lvl3pPr>
            <a:lvl4pPr marL="1296162" indent="0">
              <a:buFontTx/>
              <a:buNone/>
              <a:defRPr/>
            </a:lvl4pPr>
            <a:lvl5pPr marL="1728216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49" y="4527448"/>
            <a:ext cx="599837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48353" y="609601"/>
            <a:ext cx="924943" cy="5251451"/>
          </a:xfrm>
        </p:spPr>
        <p:txBody>
          <a:bodyPr vert="eaVert" anchor="ctr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050" y="609601"/>
            <a:ext cx="4909119" cy="525145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2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49" y="2700869"/>
            <a:ext cx="5998371" cy="1826581"/>
          </a:xfrm>
        </p:spPr>
        <p:txBody>
          <a:bodyPr anchor="b"/>
          <a:lstStyle>
            <a:lvl1pPr algn="l">
              <a:defRPr sz="378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49" y="4527448"/>
            <a:ext cx="5998371" cy="860400"/>
          </a:xfrm>
        </p:spPr>
        <p:txBody>
          <a:bodyPr anchor="t"/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51" y="609600"/>
            <a:ext cx="5998370" cy="13208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51" y="2160589"/>
            <a:ext cx="2918156" cy="3880772"/>
          </a:xfrm>
        </p:spPr>
        <p:txBody>
          <a:bodyPr>
            <a:normAutofit/>
          </a:bodyPr>
          <a:lstStyle>
            <a:lvl1pPr>
              <a:defRPr sz="1701"/>
            </a:lvl1pPr>
            <a:lvl2pPr>
              <a:defRPr sz="1512"/>
            </a:lvl2pPr>
            <a:lvl3pPr>
              <a:defRPr sz="1323"/>
            </a:lvl3pPr>
            <a:lvl4pPr>
              <a:defRPr sz="1134"/>
            </a:lvl4pPr>
            <a:lvl5pPr>
              <a:defRPr sz="1134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6264" y="2160590"/>
            <a:ext cx="2918157" cy="3880773"/>
          </a:xfrm>
        </p:spPr>
        <p:txBody>
          <a:bodyPr>
            <a:normAutofit/>
          </a:bodyPr>
          <a:lstStyle>
            <a:lvl1pPr>
              <a:defRPr sz="1701"/>
            </a:lvl1pPr>
            <a:lvl2pPr>
              <a:defRPr sz="1512"/>
            </a:lvl2pPr>
            <a:lvl3pPr>
              <a:defRPr sz="1323"/>
            </a:lvl3pPr>
            <a:lvl4pPr>
              <a:defRPr sz="1134"/>
            </a:lvl4pPr>
            <a:lvl5pPr>
              <a:defRPr sz="1134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50" y="609600"/>
            <a:ext cx="599836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50" y="2160983"/>
            <a:ext cx="2920578" cy="576262"/>
          </a:xfrm>
        </p:spPr>
        <p:txBody>
          <a:bodyPr anchor="b">
            <a:noAutofit/>
          </a:bodyPr>
          <a:lstStyle>
            <a:lvl1pPr marL="0" indent="0">
              <a:buNone/>
              <a:defRPr sz="2268" b="0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50" y="2737247"/>
            <a:ext cx="2920578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3841" y="2160983"/>
            <a:ext cx="2920578" cy="576262"/>
          </a:xfrm>
        </p:spPr>
        <p:txBody>
          <a:bodyPr anchor="b">
            <a:noAutofit/>
          </a:bodyPr>
          <a:lstStyle>
            <a:lvl1pPr marL="0" indent="0">
              <a:buNone/>
              <a:defRPr sz="2268" b="0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3841" y="2737247"/>
            <a:ext cx="2920578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50" y="609600"/>
            <a:ext cx="5998370" cy="13208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50" y="1498604"/>
            <a:ext cx="2636625" cy="1278466"/>
          </a:xfrm>
        </p:spPr>
        <p:txBody>
          <a:bodyPr anchor="b">
            <a:normAutofit/>
          </a:bodyPr>
          <a:lstStyle>
            <a:lvl1pPr>
              <a:defRPr sz="189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731" y="514926"/>
            <a:ext cx="3199688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50" y="2777069"/>
            <a:ext cx="2636625" cy="2584449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324041" indent="0">
              <a:buNone/>
              <a:defRPr sz="992"/>
            </a:lvl2pPr>
            <a:lvl3pPr marL="648081" indent="0">
              <a:buNone/>
              <a:defRPr sz="851"/>
            </a:lvl3pPr>
            <a:lvl4pPr marL="972122" indent="0">
              <a:buNone/>
              <a:defRPr sz="709"/>
            </a:lvl4pPr>
            <a:lvl5pPr marL="1296162" indent="0">
              <a:buNone/>
              <a:defRPr sz="709"/>
            </a:lvl5pPr>
            <a:lvl6pPr marL="1620203" indent="0">
              <a:buNone/>
              <a:defRPr sz="709"/>
            </a:lvl6pPr>
            <a:lvl7pPr marL="1944243" indent="0">
              <a:buNone/>
              <a:defRPr sz="709"/>
            </a:lvl7pPr>
            <a:lvl8pPr marL="2268284" indent="0">
              <a:buNone/>
              <a:defRPr sz="709"/>
            </a:lvl8pPr>
            <a:lvl9pPr marL="2592324" indent="0">
              <a:buNone/>
              <a:defRPr sz="7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50" y="4800600"/>
            <a:ext cx="5998370" cy="566738"/>
          </a:xfrm>
        </p:spPr>
        <p:txBody>
          <a:bodyPr anchor="b">
            <a:normAutofit/>
          </a:bodyPr>
          <a:lstStyle>
            <a:lvl1pPr algn="l">
              <a:defRPr sz="2268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6050" y="609600"/>
            <a:ext cx="599837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512"/>
            </a:lvl1pPr>
            <a:lvl2pPr marL="432054" indent="0">
              <a:buNone/>
              <a:defRPr sz="1512"/>
            </a:lvl2pPr>
            <a:lvl3pPr marL="864108" indent="0">
              <a:buNone/>
              <a:defRPr sz="1512"/>
            </a:lvl3pPr>
            <a:lvl4pPr marL="1296162" indent="0">
              <a:buNone/>
              <a:defRPr sz="1512"/>
            </a:lvl4pPr>
            <a:lvl5pPr marL="1728216" indent="0">
              <a:buNone/>
              <a:defRPr sz="1512"/>
            </a:lvl5pPr>
            <a:lvl6pPr marL="2160270" indent="0">
              <a:buNone/>
              <a:defRPr sz="1512"/>
            </a:lvl6pPr>
            <a:lvl7pPr marL="2592324" indent="0">
              <a:buNone/>
              <a:defRPr sz="1512"/>
            </a:lvl7pPr>
            <a:lvl8pPr marL="3024378" indent="0">
              <a:buNone/>
              <a:defRPr sz="1512"/>
            </a:lvl8pPr>
            <a:lvl9pPr marL="3456432" indent="0">
              <a:buNone/>
              <a:defRPr sz="1512"/>
            </a:lvl9pPr>
          </a:lstStyle>
          <a:p>
            <a:r>
              <a:rPr lang="fr-FR" dirty="0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50" y="5367338"/>
            <a:ext cx="5998370" cy="674024"/>
          </a:xfrm>
        </p:spPr>
        <p:txBody>
          <a:bodyPr>
            <a:normAutofit/>
          </a:bodyPr>
          <a:lstStyle>
            <a:lvl1pPr marL="0" indent="0">
              <a:buNone/>
              <a:defRPr sz="1134"/>
            </a:lvl1pPr>
            <a:lvl2pPr marL="432054" indent="0">
              <a:buNone/>
              <a:defRPr sz="1134"/>
            </a:lvl2pPr>
            <a:lvl3pPr marL="864108" indent="0">
              <a:buNone/>
              <a:defRPr sz="945"/>
            </a:lvl3pPr>
            <a:lvl4pPr marL="1296162" indent="0">
              <a:buNone/>
              <a:defRPr sz="851"/>
            </a:lvl4pPr>
            <a:lvl5pPr marL="1728216" indent="0">
              <a:buNone/>
              <a:defRPr sz="851"/>
            </a:lvl5pPr>
            <a:lvl6pPr marL="2160270" indent="0">
              <a:buNone/>
              <a:defRPr sz="851"/>
            </a:lvl6pPr>
            <a:lvl7pPr marL="2592324" indent="0">
              <a:buNone/>
              <a:defRPr sz="851"/>
            </a:lvl7pPr>
            <a:lvl8pPr marL="3024378" indent="0">
              <a:buNone/>
              <a:defRPr sz="851"/>
            </a:lvl8pPr>
            <a:lvl9pPr marL="3456432" indent="0">
              <a:buNone/>
              <a:defRPr sz="85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001" y="-8468"/>
            <a:ext cx="866657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50" y="609600"/>
            <a:ext cx="599836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50" y="2160590"/>
            <a:ext cx="599837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07781" y="6041364"/>
            <a:ext cx="6464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727E9-1294-A445-8C85-BD059B2D7CF0}" type="datetimeFigureOut">
              <a:rPr lang="fr-FR" smtClean="0"/>
              <a:pPr/>
              <a:t>06/05/2022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6051" y="6041364"/>
            <a:ext cx="43685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89995" y="6041364"/>
            <a:ext cx="484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1">
                <a:solidFill>
                  <a:schemeClr val="accent1"/>
                </a:solidFill>
              </a:defRPr>
            </a:lvl1pPr>
          </a:lstStyle>
          <a:p>
            <a:fld id="{61B38120-4C9C-C045-AD69-4A4A73391DB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852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32054" rtl="0" eaLnBrk="1" latinLnBrk="0" hangingPunct="1">
        <a:spcBef>
          <a:spcPct val="0"/>
        </a:spcBef>
        <a:buNone/>
        <a:defRPr sz="3402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4041" indent="-324041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02088" indent="-270034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1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80135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12189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4243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376297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808351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40405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672459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98264" y="443753"/>
            <a:ext cx="784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Tunisian</a:t>
            </a:r>
            <a:r>
              <a:rPr lang="fr-FR" dirty="0" smtClean="0"/>
              <a:t> </a:t>
            </a:r>
            <a:r>
              <a:rPr lang="fr-FR" dirty="0" err="1" smtClean="0"/>
              <a:t>Twin</a:t>
            </a:r>
            <a:r>
              <a:rPr lang="fr-FR" dirty="0" smtClean="0"/>
              <a:t> Training Group organise en collaboration avec </a:t>
            </a:r>
          </a:p>
          <a:p>
            <a:pPr algn="ctr"/>
            <a:r>
              <a:rPr lang="fr-FR" dirty="0" smtClean="0"/>
              <a:t>L’unité de Médecine </a:t>
            </a:r>
            <a:r>
              <a:rPr lang="fr-FR" dirty="0"/>
              <a:t>E</a:t>
            </a:r>
            <a:r>
              <a:rPr lang="fr-FR" dirty="0" smtClean="0"/>
              <a:t>xpérimentale de la Faculté de Médecine de Tunis</a:t>
            </a:r>
          </a:p>
          <a:p>
            <a:pPr algn="ctr"/>
            <a:r>
              <a:rPr lang="fr-FR" dirty="0" smtClean="0"/>
              <a:t>et Le Collège de Gastro-Entérologie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385598" y="1559855"/>
            <a:ext cx="5163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2"/>
                </a:solidFill>
              </a:rPr>
              <a:t> </a:t>
            </a:r>
            <a:r>
              <a:rPr lang="fr-FR" sz="2400" b="1" dirty="0" smtClean="0">
                <a:solidFill>
                  <a:schemeClr val="accent2"/>
                </a:solidFill>
              </a:rPr>
              <a:t>  </a:t>
            </a:r>
            <a:r>
              <a:rPr lang="fr-FR" sz="2400" b="1" cap="all" dirty="0" err="1" smtClean="0">
                <a:solidFill>
                  <a:schemeClr val="accent2"/>
                </a:solidFill>
              </a:rPr>
              <a:t>Hand’s</a:t>
            </a:r>
            <a:r>
              <a:rPr lang="fr-FR" sz="2400" b="1" cap="all" dirty="0" smtClean="0">
                <a:solidFill>
                  <a:schemeClr val="accent2"/>
                </a:solidFill>
              </a:rPr>
              <a:t>-on training on Gastro-Intestinal </a:t>
            </a:r>
            <a:r>
              <a:rPr lang="fr-FR" sz="2400" b="1" cap="all" dirty="0" err="1" smtClean="0">
                <a:solidFill>
                  <a:schemeClr val="accent2"/>
                </a:solidFill>
              </a:rPr>
              <a:t>simulators</a:t>
            </a:r>
            <a:r>
              <a:rPr lang="fr-FR" sz="2400" b="1" cap="all" dirty="0" smtClean="0">
                <a:solidFill>
                  <a:schemeClr val="accent2"/>
                </a:solidFill>
              </a:rPr>
              <a:t> </a:t>
            </a:r>
            <a:r>
              <a:rPr lang="fr-FR" sz="2400" b="1" cap="all" dirty="0">
                <a:solidFill>
                  <a:schemeClr val="accent2"/>
                </a:solidFill>
              </a:rPr>
              <a:t/>
            </a:r>
            <a:br>
              <a:rPr lang="fr-FR" sz="2400" b="1" cap="all" dirty="0">
                <a:solidFill>
                  <a:schemeClr val="accent2"/>
                </a:solidFill>
              </a:rPr>
            </a:br>
            <a:endParaRPr lang="en-US" sz="2400" b="1" dirty="0">
              <a:latin typeface="Book Antiqua" pitchFamily="18" charset="0"/>
            </a:endParaRPr>
          </a:p>
          <a:p>
            <a:endParaRPr lang="fr-FR" sz="240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714374" y="2497507"/>
            <a:ext cx="6460533" cy="196917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24041" indent="-324041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02088" indent="-270034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512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0135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2189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13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44243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13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76297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13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08351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13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40405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13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72459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13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GI-Endoscopic technical skills </a:t>
            </a:r>
          </a:p>
          <a:p>
            <a:pPr algn="ctr"/>
            <a:r>
              <a:rPr lang="en-US" sz="6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1st year  residents AR of Gastroenterology</a:t>
            </a:r>
          </a:p>
          <a:p>
            <a:pPr algn="ctr"/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/>
            </a:r>
            <a:br>
              <a:rPr lang="fr-FR" sz="40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</a:br>
            <a:endParaRPr lang="fr-FR" sz="4000" b="1" dirty="0" smtClean="0">
              <a:solidFill>
                <a:schemeClr val="accent2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GB" sz="48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4th-6th May 2022</a:t>
            </a:r>
            <a:br>
              <a:rPr lang="en-GB" sz="48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</a:br>
            <a:endParaRPr lang="en-GB" sz="4800" b="1" dirty="0" smtClean="0">
              <a:solidFill>
                <a:schemeClr val="accent2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GB" sz="30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Faculty of Medicine of Tunis</a:t>
            </a:r>
          </a:p>
          <a:p>
            <a:pPr algn="ctr"/>
            <a:r>
              <a:rPr lang="en-GB" sz="23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Tunis El </a:t>
            </a:r>
            <a:r>
              <a:rPr lang="en-GB" sz="2300" b="1" dirty="0" err="1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Manar</a:t>
            </a:r>
            <a:r>
              <a:rPr lang="en-GB" sz="23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University</a:t>
            </a:r>
          </a:p>
          <a:p>
            <a:pPr algn="ctr"/>
            <a:r>
              <a:rPr lang="en-GB" sz="54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/>
            </a:r>
            <a:br>
              <a:rPr lang="en-GB" sz="54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</a:br>
            <a:endParaRPr lang="en-GB" dirty="0">
              <a:solidFill>
                <a:schemeClr val="accent2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9877" y="4305319"/>
            <a:ext cx="209704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Organising Committee: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Héla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Elloumi</a:t>
            </a:r>
            <a:endParaRPr lang="en-GB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Sondes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Bizid</a:t>
            </a:r>
            <a:endParaRPr lang="en-GB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60258" y="4305319"/>
            <a:ext cx="35500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Experimental medicine unit of FMT: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El May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Ben Mansour 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Bouchoucha</a:t>
            </a:r>
            <a:endParaRPr lang="en-GB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400" dirty="0" err="1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Ag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Elkadri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r Ben Ali </a:t>
            </a:r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9826" y="5259426"/>
            <a:ext cx="26561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Trainers: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Héla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Elloumi</a:t>
            </a:r>
            <a:endParaRPr lang="en-GB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Ag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Ghanem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Mohamed</a:t>
            </a:r>
          </a:p>
          <a:p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Dr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Yosra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zaim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Sondes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Bizid</a:t>
            </a:r>
            <a:endParaRPr lang="en-GB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642"/>
            <a:ext cx="971039" cy="118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639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385598" y="1425385"/>
            <a:ext cx="5163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2"/>
                </a:solidFill>
              </a:rPr>
              <a:t> </a:t>
            </a:r>
            <a:r>
              <a:rPr lang="fr-FR" sz="2400" b="1" dirty="0" smtClean="0">
                <a:solidFill>
                  <a:schemeClr val="accent2"/>
                </a:solidFill>
              </a:rPr>
              <a:t>  </a:t>
            </a:r>
            <a:r>
              <a:rPr lang="fr-FR" sz="2400" b="1" cap="all" dirty="0" err="1" smtClean="0">
                <a:solidFill>
                  <a:schemeClr val="accent2"/>
                </a:solidFill>
              </a:rPr>
              <a:t>Hand’s</a:t>
            </a:r>
            <a:r>
              <a:rPr lang="fr-FR" sz="2400" b="1" cap="all" dirty="0" smtClean="0">
                <a:solidFill>
                  <a:schemeClr val="accent2"/>
                </a:solidFill>
              </a:rPr>
              <a:t>-on training on Gastro-Intestinal </a:t>
            </a:r>
            <a:r>
              <a:rPr lang="fr-FR" sz="2400" b="1" cap="all" dirty="0" err="1" smtClean="0">
                <a:solidFill>
                  <a:schemeClr val="accent2"/>
                </a:solidFill>
              </a:rPr>
              <a:t>simulators</a:t>
            </a:r>
            <a:r>
              <a:rPr lang="fr-FR" sz="2400" b="1" cap="all" dirty="0" smtClean="0">
                <a:solidFill>
                  <a:schemeClr val="accent2"/>
                </a:solidFill>
              </a:rPr>
              <a:t> </a:t>
            </a:r>
            <a:r>
              <a:rPr lang="fr-FR" sz="2400" b="1" cap="all" dirty="0">
                <a:solidFill>
                  <a:schemeClr val="accent2"/>
                </a:solidFill>
              </a:rPr>
              <a:t/>
            </a:r>
            <a:br>
              <a:rPr lang="fr-FR" sz="2400" b="1" cap="all" dirty="0">
                <a:solidFill>
                  <a:schemeClr val="accent2"/>
                </a:solidFill>
              </a:rPr>
            </a:br>
            <a:endParaRPr lang="en-US" sz="2400" b="1" dirty="0">
              <a:latin typeface="Book Antiqua" pitchFamily="18" charset="0"/>
            </a:endParaRPr>
          </a:p>
          <a:p>
            <a:endParaRPr lang="fr-FR" sz="240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714374" y="2416825"/>
            <a:ext cx="6460533" cy="196917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24041" indent="-324041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02088" indent="-270034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512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0135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2189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13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44243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13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76297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13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08351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13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40405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13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72459" indent="-216027" algn="l" defTabSz="432054" rtl="0" eaLnBrk="1" latinLnBrk="0" hangingPunct="1">
              <a:spcBef>
                <a:spcPts val="94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13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GI-Endoscopic technical skills </a:t>
            </a:r>
          </a:p>
          <a:p>
            <a:pPr algn="ctr"/>
            <a:r>
              <a:rPr lang="en-US" sz="6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1st year  residents AR of Gastroenterology</a:t>
            </a:r>
          </a:p>
          <a:p>
            <a:pPr algn="ctr"/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/>
            </a:r>
            <a:br>
              <a:rPr lang="fr-FR" sz="40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</a:br>
            <a:endParaRPr lang="fr-FR" sz="4000" b="1" dirty="0" smtClean="0">
              <a:solidFill>
                <a:schemeClr val="accent2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GB" sz="48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10th-12th May 2022</a:t>
            </a:r>
            <a:br>
              <a:rPr lang="en-GB" sz="48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</a:br>
            <a:endParaRPr lang="en-GB" sz="4800" b="1" dirty="0" smtClean="0">
              <a:solidFill>
                <a:schemeClr val="accent2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GB" sz="30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Faculty of Medicine of Tunis</a:t>
            </a:r>
          </a:p>
          <a:p>
            <a:pPr algn="ctr"/>
            <a:r>
              <a:rPr lang="en-GB" sz="23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Tunis El </a:t>
            </a:r>
            <a:r>
              <a:rPr lang="en-GB" sz="2300" b="1" dirty="0" err="1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Manar</a:t>
            </a:r>
            <a:r>
              <a:rPr lang="en-GB" sz="23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University</a:t>
            </a:r>
          </a:p>
          <a:p>
            <a:pPr algn="ctr"/>
            <a:r>
              <a:rPr lang="en-GB" sz="54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/>
            </a:r>
            <a:br>
              <a:rPr lang="en-GB" sz="54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</a:br>
            <a:endParaRPr lang="en-GB" dirty="0">
              <a:solidFill>
                <a:schemeClr val="accent2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9877" y="4305319"/>
            <a:ext cx="209704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Organising Committee: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Héla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Elloumi</a:t>
            </a:r>
            <a:endParaRPr lang="en-GB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Sondes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Bizid</a:t>
            </a:r>
            <a:endParaRPr lang="en-GB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9826" y="5259426"/>
            <a:ext cx="26561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Trainers: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Héla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Elloumi</a:t>
            </a:r>
            <a:endParaRPr lang="en-GB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Ag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Ghanem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Mohamed</a:t>
            </a:r>
          </a:p>
          <a:p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Dr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Yosra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zaim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Sondes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Bizid</a:t>
            </a:r>
            <a:endParaRPr lang="en-GB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71039" cy="123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4760258" y="4305319"/>
            <a:ext cx="33483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accent2">
                    <a:lumMod val="75000"/>
                  </a:schemeClr>
                </a:solidFill>
              </a:rPr>
              <a:t>Experimental medicine unit of </a:t>
            </a: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FMT: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El May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Ben Mansour 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Bouchoucha</a:t>
            </a:r>
            <a:endParaRPr lang="en-GB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400" dirty="0" err="1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Ag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Elkadri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r Ben Ali </a:t>
            </a:r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98263" y="300733"/>
            <a:ext cx="784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Tunisian</a:t>
            </a:r>
            <a:r>
              <a:rPr lang="fr-FR" dirty="0" smtClean="0"/>
              <a:t> </a:t>
            </a:r>
            <a:r>
              <a:rPr lang="fr-FR" dirty="0" err="1" smtClean="0"/>
              <a:t>Twin</a:t>
            </a:r>
            <a:r>
              <a:rPr lang="fr-FR" dirty="0" smtClean="0"/>
              <a:t> Training Group organise en collaboration avec </a:t>
            </a:r>
          </a:p>
          <a:p>
            <a:pPr algn="ctr"/>
            <a:r>
              <a:rPr lang="fr-FR" dirty="0" smtClean="0"/>
              <a:t>L’unité de Médecine </a:t>
            </a:r>
            <a:r>
              <a:rPr lang="fr-FR" dirty="0"/>
              <a:t>E</a:t>
            </a:r>
            <a:r>
              <a:rPr lang="fr-FR" dirty="0" smtClean="0"/>
              <a:t>xpérimentale de la Faculté de Médecine de Tunis</a:t>
            </a:r>
          </a:p>
          <a:p>
            <a:pPr algn="ctr"/>
            <a:r>
              <a:rPr lang="fr-FR" dirty="0" smtClean="0"/>
              <a:t>et Le Collège de Gastro-Entérologie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480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0634" y="1681176"/>
            <a:ext cx="6983896" cy="223233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Evaluation of </a:t>
            </a:r>
            <a:r>
              <a:rPr lang="en-US" sz="72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practical training </a:t>
            </a:r>
            <a:endParaRPr lang="en-US" sz="7200" b="1" dirty="0" smtClean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US" sz="72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digestive endoscopy </a:t>
            </a:r>
            <a:endParaRPr lang="en-US" sz="7200" b="1" dirty="0" smtClean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6600" b="1" dirty="0">
                <a:solidFill>
                  <a:srgbClr val="002060"/>
                </a:solidFill>
                <a:latin typeface="Book Antiqua" pitchFamily="18" charset="0"/>
              </a:rPr>
              <a:t>for </a:t>
            </a:r>
            <a:r>
              <a:rPr lang="en-US" sz="6600" b="1" dirty="0" smtClean="0">
                <a:solidFill>
                  <a:srgbClr val="002060"/>
                </a:solidFill>
                <a:latin typeface="Book Antiqua" pitchFamily="18" charset="0"/>
              </a:rPr>
              <a:t>1rts </a:t>
            </a:r>
            <a:r>
              <a:rPr lang="en-US" sz="6600" b="1" dirty="0">
                <a:solidFill>
                  <a:srgbClr val="002060"/>
                </a:solidFill>
                <a:latin typeface="Book Antiqua" pitchFamily="18" charset="0"/>
              </a:rPr>
              <a:t>year  residents of Gastroenterology</a:t>
            </a:r>
            <a:endParaRPr lang="en-US" sz="6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GB" sz="3500" b="1" dirty="0" smtClean="0">
              <a:solidFill>
                <a:schemeClr val="accent2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GB" sz="48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13 May 2022</a:t>
            </a:r>
            <a:br>
              <a:rPr lang="en-GB" sz="48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</a:br>
            <a:endParaRPr lang="en-GB" sz="4800" b="1" dirty="0" smtClean="0">
              <a:solidFill>
                <a:schemeClr val="accent2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Faculty of Medicine of Tunis</a:t>
            </a:r>
          </a:p>
          <a:p>
            <a:pPr algn="ctr"/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Tunis El Manar University</a:t>
            </a:r>
          </a:p>
          <a:p>
            <a:pPr algn="ctr"/>
            <a:r>
              <a:rPr lang="en-GB" sz="54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/>
            </a:r>
            <a:br>
              <a:rPr lang="en-GB" sz="5400" b="1" dirty="0" smtClean="0">
                <a:solidFill>
                  <a:schemeClr val="accent2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</a:br>
            <a:endParaRPr lang="en-GB" dirty="0">
              <a:solidFill>
                <a:schemeClr val="accent2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0634" y="4345661"/>
            <a:ext cx="2115644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Organising Committee: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Héla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Elloumi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Sondes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Bizid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en-GB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Appraisers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400" dirty="0" err="1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 Ag </a:t>
            </a:r>
            <a:r>
              <a:rPr lang="en-GB" sz="1400" dirty="0" err="1">
                <a:solidFill>
                  <a:schemeClr val="accent2">
                    <a:lumMod val="75000"/>
                  </a:schemeClr>
                </a:solidFill>
              </a:rPr>
              <a:t>Ghanem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 Mohamed</a:t>
            </a:r>
          </a:p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Dr </a:t>
            </a:r>
            <a:r>
              <a:rPr lang="en-GB" sz="1400" dirty="0" err="1">
                <a:solidFill>
                  <a:schemeClr val="accent2">
                    <a:lumMod val="75000"/>
                  </a:schemeClr>
                </a:solidFill>
              </a:rPr>
              <a:t>Yosra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75000"/>
                  </a:schemeClr>
                </a:solidFill>
              </a:rPr>
              <a:t>zaim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316102" y="1294457"/>
            <a:ext cx="5518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cap="all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b="1" cap="all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b="1" cap="all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fr-FR" b="1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71039" cy="129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oneTexte 15"/>
          <p:cNvSpPr txBox="1"/>
          <p:nvPr/>
        </p:nvSpPr>
        <p:spPr>
          <a:xfrm>
            <a:off x="825157" y="421756"/>
            <a:ext cx="784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Tunisian</a:t>
            </a:r>
            <a:r>
              <a:rPr lang="fr-FR" dirty="0" smtClean="0"/>
              <a:t> </a:t>
            </a:r>
            <a:r>
              <a:rPr lang="fr-FR" dirty="0" err="1" smtClean="0"/>
              <a:t>Twin</a:t>
            </a:r>
            <a:r>
              <a:rPr lang="fr-FR" dirty="0" smtClean="0"/>
              <a:t> Training Group organise en collaboration avec </a:t>
            </a:r>
          </a:p>
          <a:p>
            <a:pPr algn="ctr"/>
            <a:r>
              <a:rPr lang="fr-FR" dirty="0" smtClean="0"/>
              <a:t>L’unité de Médecine </a:t>
            </a:r>
            <a:r>
              <a:rPr lang="fr-FR" dirty="0"/>
              <a:t>E</a:t>
            </a:r>
            <a:r>
              <a:rPr lang="fr-FR" dirty="0" smtClean="0"/>
              <a:t>xpérimentale de la Faculté de Médecine de Tunis</a:t>
            </a:r>
          </a:p>
          <a:p>
            <a:pPr algn="ctr"/>
            <a:r>
              <a:rPr lang="fr-FR" dirty="0" smtClean="0"/>
              <a:t>et Le Collège de Gastro-Entérologie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760258" y="4399448"/>
            <a:ext cx="33483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accent2">
                    <a:lumMod val="75000"/>
                  </a:schemeClr>
                </a:solidFill>
              </a:rPr>
              <a:t>Experimental medicine unit of </a:t>
            </a: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FMT: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El May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Ben Mansour </a:t>
            </a:r>
          </a:p>
          <a:p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Bouchoucha</a:t>
            </a:r>
            <a:endParaRPr lang="en-GB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400" dirty="0" err="1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Ag </a:t>
            </a:r>
            <a:r>
              <a:rPr lang="en-GB" sz="1400" dirty="0" err="1" smtClean="0">
                <a:solidFill>
                  <a:schemeClr val="accent2">
                    <a:lumMod val="75000"/>
                  </a:schemeClr>
                </a:solidFill>
              </a:rPr>
              <a:t>Elkadri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r Ben Ali </a:t>
            </a:r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4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215</TotalTime>
  <Words>248</Words>
  <Application>Microsoft Office PowerPoint</Application>
  <PresentationFormat>Personnalisé</PresentationFormat>
  <Paragraphs>75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Facette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TWIN TRAINING PROJECT</dc:title>
  <dc:creator>Utilisateur de Microsoft Office</dc:creator>
  <cp:lastModifiedBy>hht</cp:lastModifiedBy>
  <cp:revision>35</cp:revision>
  <cp:lastPrinted>2019-02-22T11:47:33Z</cp:lastPrinted>
  <dcterms:created xsi:type="dcterms:W3CDTF">2018-11-08T23:25:42Z</dcterms:created>
  <dcterms:modified xsi:type="dcterms:W3CDTF">2022-05-06T12:28:23Z</dcterms:modified>
</cp:coreProperties>
</file>